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7" r:id="rId2"/>
    <p:sldId id="258" r:id="rId3"/>
    <p:sldId id="260" r:id="rId4"/>
    <p:sldId id="261" r:id="rId5"/>
    <p:sldId id="266" r:id="rId6"/>
    <p:sldId id="264" r:id="rId7"/>
    <p:sldId id="262" r:id="rId8"/>
    <p:sldId id="263" r:id="rId9"/>
    <p:sldId id="265" r:id="rId10"/>
    <p:sldId id="267" r:id="rId11"/>
    <p:sldId id="268" r:id="rId12"/>
    <p:sldId id="270"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46"/>
    <p:restoredTop sz="94693"/>
  </p:normalViewPr>
  <p:slideViewPr>
    <p:cSldViewPr snapToGrid="0" snapToObjects="1">
      <p:cViewPr varScale="1">
        <p:scale>
          <a:sx n="99" d="100"/>
          <a:sy n="99" d="100"/>
        </p:scale>
        <p:origin x="184"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B96C867-C4E3-244C-AC2C-C58C1CD2EA65}" type="datetimeFigureOut">
              <a:rPr lang="en-US" smtClean="0"/>
              <a:t>11/2/18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78E63B-2984-7546-B5E0-0125766CA6AE}" type="slidenum">
              <a:rPr lang="en-US" smtClean="0"/>
              <a:t>‹#›</a:t>
            </a:fld>
            <a:endParaRPr lang="en-US"/>
          </a:p>
        </p:txBody>
      </p:sp>
    </p:spTree>
    <p:extLst>
      <p:ext uri="{BB962C8B-B14F-4D97-AF65-F5344CB8AC3E}">
        <p14:creationId xmlns:p14="http://schemas.microsoft.com/office/powerpoint/2010/main" val="499331305"/>
      </p:ext>
    </p:extLst>
  </p:cSld>
  <p:clrMap bg1="lt1" tx1="dk1" bg2="lt2" tx2="dk2" accent1="accent1" accent2="accent2" accent3="accent3" accent4="accent4" accent5="accent5" accent6="accent6" hlink="hlink" folHlink="folHlink"/>
</p:handoutMaster>
</file>

<file path=ppt/media/image1.png>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75B7C0-752C-1347-A934-3DDEF274F0B6}" type="datetimeFigureOut">
              <a:rPr lang="en-US" smtClean="0"/>
              <a:t>11/2/18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0354BA-8DBB-574D-80DF-1044F90855A0}" type="slidenum">
              <a:rPr lang="en-US" smtClean="0"/>
              <a:t>‹#›</a:t>
            </a:fld>
            <a:endParaRPr lang="en-US"/>
          </a:p>
        </p:txBody>
      </p:sp>
    </p:spTree>
    <p:extLst>
      <p:ext uri="{BB962C8B-B14F-4D97-AF65-F5344CB8AC3E}">
        <p14:creationId xmlns:p14="http://schemas.microsoft.com/office/powerpoint/2010/main" val="1435574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8570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4"/>
        <p:cNvGrpSpPr/>
        <p:nvPr/>
      </p:nvGrpSpPr>
      <p:grpSpPr>
        <a:xfrm>
          <a:off x="0" y="0"/>
          <a:ext cx="0" cy="0"/>
          <a:chOff x="0" y="0"/>
          <a:chExt cx="0" cy="0"/>
        </a:xfrm>
      </p:grpSpPr>
      <p:sp>
        <p:nvSpPr>
          <p:cNvPr id="25" name="Google Shape;25;p3"/>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26" name="Google Shape;26;p3"/>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a:spcBef>
                <a:spcPts val="0"/>
              </a:spcBef>
              <a:spcAft>
                <a:spcPts val="0"/>
              </a:spcAft>
              <a:buClr>
                <a:srgbClr val="BD0000"/>
              </a:buClr>
              <a:buSzPts val="3600"/>
              <a:buNone/>
              <a:defRPr>
                <a:solidFill>
                  <a:srgbClr val="BD0000"/>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7" name="Google Shape;27;p3"/>
          <p:cNvSpPr txBox="1">
            <a:spLocks noGrp="1"/>
          </p:cNvSpPr>
          <p:nvPr>
            <p:ph type="body" idx="1"/>
          </p:nvPr>
        </p:nvSpPr>
        <p:spPr>
          <a:xfrm>
            <a:off x="228600" y="1447800"/>
            <a:ext cx="8763000" cy="4648200"/>
          </a:xfrm>
          <a:prstGeom prst="rect">
            <a:avLst/>
          </a:prstGeom>
        </p:spPr>
        <p:txBody>
          <a:bodyPr spcFirstLastPara="1" wrap="square" lIns="91425" tIns="91425" rIns="91425" bIns="91425" anchor="t" anchorCtr="0"/>
          <a:lstStyle>
            <a:lvl1pPr marL="457200" lvl="0" indent="-393700">
              <a:spcBef>
                <a:spcPts val="600"/>
              </a:spcBef>
              <a:spcAft>
                <a:spcPts val="0"/>
              </a:spcAft>
              <a:buSzPts val="2600"/>
              <a:buChar char="●"/>
              <a:defRPr sz="2600"/>
            </a:lvl1pPr>
            <a:lvl2pPr marL="914400" lvl="1" indent="-355600">
              <a:spcBef>
                <a:spcPts val="0"/>
              </a:spcBef>
              <a:spcAft>
                <a:spcPts val="0"/>
              </a:spcAft>
              <a:buSzPts val="2000"/>
              <a:buChar char="○"/>
              <a:defRPr sz="2000"/>
            </a:lvl2pPr>
            <a:lvl3pPr marL="1371600" lvl="2" indent="-342900">
              <a:spcBef>
                <a:spcPts val="0"/>
              </a:spcBef>
              <a:spcAft>
                <a:spcPts val="0"/>
              </a:spcAft>
              <a:buSzPts val="1800"/>
              <a:buChar char="■"/>
              <a:defRPr sz="18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8" name="Google Shape;28;p3"/>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29" name="Google Shape;29;p3"/>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a:spcBef>
                <a:spcPts val="60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Centered">
  <p:cSld name="Title and Body Centered">
    <p:spTree>
      <p:nvGrpSpPr>
        <p:cNvPr id="1" name="Shape 30"/>
        <p:cNvGrpSpPr/>
        <p:nvPr/>
      </p:nvGrpSpPr>
      <p:grpSpPr>
        <a:xfrm>
          <a:off x="0" y="0"/>
          <a:ext cx="0" cy="0"/>
          <a:chOff x="0" y="0"/>
          <a:chExt cx="0" cy="0"/>
        </a:xfrm>
      </p:grpSpPr>
      <p:sp>
        <p:nvSpPr>
          <p:cNvPr id="31" name="Google Shape;31;p4"/>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32" name="Google Shape;32;p4"/>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3" name="Google Shape;33;p4"/>
          <p:cNvSpPr txBox="1">
            <a:spLocks noGrp="1"/>
          </p:cNvSpPr>
          <p:nvPr>
            <p:ph type="body" idx="1"/>
          </p:nvPr>
        </p:nvSpPr>
        <p:spPr>
          <a:xfrm>
            <a:off x="228600" y="1295400"/>
            <a:ext cx="8763000" cy="4625700"/>
          </a:xfrm>
          <a:prstGeom prst="rect">
            <a:avLst/>
          </a:prstGeom>
        </p:spPr>
        <p:txBody>
          <a:bodyPr spcFirstLastPara="1" wrap="square" lIns="91425" tIns="91425" rIns="91425" bIns="91425" anchor="ctr"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4" name="Google Shape;34;p4"/>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a:pPr/>
              <a:t>‹#›</a:t>
            </a:fld>
            <a:endParaRPr/>
          </a:p>
        </p:txBody>
      </p:sp>
      <p:sp>
        <p:nvSpPr>
          <p:cNvPr id="35" name="Google Shape;35;p4"/>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6"/>
        <p:cNvGrpSpPr/>
        <p:nvPr/>
      </p:nvGrpSpPr>
      <p:grpSpPr>
        <a:xfrm>
          <a:off x="0" y="0"/>
          <a:ext cx="0" cy="0"/>
          <a:chOff x="0" y="0"/>
          <a:chExt cx="0" cy="0"/>
        </a:xfrm>
      </p:grpSpPr>
      <p:sp>
        <p:nvSpPr>
          <p:cNvPr id="37" name="Google Shape;37;p5"/>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38" name="Google Shape;38;p5"/>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39" name="Google Shape;39;p5"/>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0" name="Google Shape;40;p5"/>
          <p:cNvSpPr txBox="1">
            <a:spLocks noGrp="1"/>
          </p:cNvSpPr>
          <p:nvPr>
            <p:ph type="body" idx="1"/>
          </p:nvPr>
        </p:nvSpPr>
        <p:spPr>
          <a:xfrm>
            <a:off x="228600" y="1447800"/>
            <a:ext cx="4059900" cy="4648200"/>
          </a:xfrm>
          <a:prstGeom prst="rect">
            <a:avLst/>
          </a:prstGeom>
        </p:spPr>
        <p:txBody>
          <a:bodyPr spcFirstLastPara="1" wrap="square" lIns="91425" tIns="91425" rIns="91425" bIns="91425" anchor="t"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1" name="Google Shape;41;p5"/>
          <p:cNvSpPr txBox="1">
            <a:spLocks noGrp="1"/>
          </p:cNvSpPr>
          <p:nvPr>
            <p:ph type="body" idx="2"/>
          </p:nvPr>
        </p:nvSpPr>
        <p:spPr>
          <a:xfrm>
            <a:off x="4648200" y="1447800"/>
            <a:ext cx="4059900" cy="4648200"/>
          </a:xfrm>
          <a:prstGeom prst="rect">
            <a:avLst/>
          </a:prstGeom>
        </p:spPr>
        <p:txBody>
          <a:bodyPr spcFirstLastPara="1" wrap="square" lIns="91425" tIns="91425" rIns="91425" bIns="91425" anchor="t"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2" name="Google Shape;42;p5"/>
          <p:cNvSpPr txBox="1">
            <a:spLocks noGrp="1"/>
          </p:cNvSpPr>
          <p:nvPr>
            <p:ph type="subTitle" idx="3"/>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3"/>
        <p:cNvGrpSpPr/>
        <p:nvPr/>
      </p:nvGrpSpPr>
      <p:grpSpPr>
        <a:xfrm>
          <a:off x="0" y="0"/>
          <a:ext cx="0" cy="0"/>
          <a:chOff x="0" y="0"/>
          <a:chExt cx="0" cy="0"/>
        </a:xfrm>
      </p:grpSpPr>
      <p:sp>
        <p:nvSpPr>
          <p:cNvPr id="44" name="Google Shape;44;p6"/>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45" name="Google Shape;45;p6"/>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46" name="Google Shape;46;p6"/>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7" name="Google Shape;47;p6"/>
          <p:cNvSpPr txBox="1">
            <a:spLocks noGrp="1"/>
          </p:cNvSpPr>
          <p:nvPr>
            <p:ph type="subTitle" idx="1"/>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8"/>
        <p:cNvGrpSpPr/>
        <p:nvPr/>
      </p:nvGrpSpPr>
      <p:grpSpPr>
        <a:xfrm>
          <a:off x="0" y="0"/>
          <a:ext cx="0" cy="0"/>
          <a:chOff x="0" y="0"/>
          <a:chExt cx="0" cy="0"/>
        </a:xfrm>
      </p:grpSpPr>
      <p:sp>
        <p:nvSpPr>
          <p:cNvPr id="49" name="Google Shape;49;p7"/>
          <p:cNvSpPr txBox="1">
            <a:spLocks noGrp="1"/>
          </p:cNvSpPr>
          <p:nvPr>
            <p:ph type="body" idx="1"/>
          </p:nvPr>
        </p:nvSpPr>
        <p:spPr>
          <a:xfrm>
            <a:off x="457200" y="5875079"/>
            <a:ext cx="8229600" cy="692700"/>
          </a:xfrm>
          <a:prstGeom prst="rect">
            <a:avLst/>
          </a:prstGeom>
        </p:spPr>
        <p:txBody>
          <a:bodyPr spcFirstLastPara="1" wrap="square" lIns="91425" tIns="91425" rIns="91425" bIns="91425" anchor="t" anchorCtr="0"/>
          <a:lstStyle>
            <a:lvl1pPr marL="457200" lvl="0" indent="-228600" algn="ctr">
              <a:spcBef>
                <a:spcPts val="360"/>
              </a:spcBef>
              <a:spcAft>
                <a:spcPts val="0"/>
              </a:spcAft>
              <a:buSzPts val="1800"/>
              <a:buNone/>
              <a:defRPr sz="1800"/>
            </a:lvl1pPr>
          </a:lstStyle>
          <a:p>
            <a:endParaRPr/>
          </a:p>
        </p:txBody>
      </p:sp>
      <p:sp>
        <p:nvSpPr>
          <p:cNvPr id="50" name="Google Shape;50;p7"/>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51" name="Google Shape;51;p7"/>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7"/>
        <p:cNvGrpSpPr/>
        <p:nvPr/>
      </p:nvGrpSpPr>
      <p:grpSpPr>
        <a:xfrm>
          <a:off x="0" y="0"/>
          <a:ext cx="0" cy="0"/>
          <a:chOff x="0" y="0"/>
          <a:chExt cx="0" cy="0"/>
        </a:xfrm>
      </p:grpSpPr>
      <p:pic>
        <p:nvPicPr>
          <p:cNvPr id="18" name="Google Shape;18;p2"/>
          <p:cNvPicPr preferRelativeResize="0"/>
          <p:nvPr/>
        </p:nvPicPr>
        <p:blipFill>
          <a:blip r:embed="rId2">
            <a:alphaModFix/>
          </a:blip>
          <a:stretch>
            <a:fillRect/>
          </a:stretch>
        </p:blipFill>
        <p:spPr>
          <a:xfrm>
            <a:off x="609600" y="533400"/>
            <a:ext cx="8001000" cy="2124075"/>
          </a:xfrm>
          <a:prstGeom prst="rect">
            <a:avLst/>
          </a:prstGeom>
          <a:noFill/>
          <a:ln>
            <a:noFill/>
          </a:ln>
        </p:spPr>
      </p:pic>
      <p:sp>
        <p:nvSpPr>
          <p:cNvPr id="19" name="Google Shape;19;p2"/>
          <p:cNvSpPr txBox="1">
            <a:spLocks noGrp="1"/>
          </p:cNvSpPr>
          <p:nvPr>
            <p:ph type="subTitle" idx="1"/>
          </p:nvPr>
        </p:nvSpPr>
        <p:spPr>
          <a:xfrm>
            <a:off x="1905000" y="2895600"/>
            <a:ext cx="5334000" cy="1066800"/>
          </a:xfrm>
          <a:prstGeom prst="rect">
            <a:avLst/>
          </a:prstGeom>
        </p:spPr>
        <p:txBody>
          <a:bodyPr spcFirstLastPara="1" wrap="square" lIns="91425" tIns="91425" rIns="91425" bIns="91425" anchor="ctr" anchorCtr="0"/>
          <a:lstStyle>
            <a:lvl1pPr lvl="0" algn="ctr">
              <a:spcBef>
                <a:spcPts val="0"/>
              </a:spcBef>
              <a:spcAft>
                <a:spcPts val="0"/>
              </a:spcAft>
              <a:buClr>
                <a:srgbClr val="000000"/>
              </a:buClr>
              <a:buSzPts val="2800"/>
              <a:buNone/>
              <a:defRPr sz="2800">
                <a:solidFill>
                  <a:srgbClr val="000000"/>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a:endParaRPr/>
          </a:p>
        </p:txBody>
      </p:sp>
      <p:sp>
        <p:nvSpPr>
          <p:cNvPr id="20" name="Google Shape;20;p2"/>
          <p:cNvSpPr txBox="1">
            <a:spLocks noGrp="1"/>
          </p:cNvSpPr>
          <p:nvPr>
            <p:ph type="ctrTitle"/>
          </p:nvPr>
        </p:nvSpPr>
        <p:spPr>
          <a:xfrm>
            <a:off x="685800" y="1066800"/>
            <a:ext cx="7772400" cy="1447800"/>
          </a:xfrm>
          <a:prstGeom prst="rect">
            <a:avLst/>
          </a:prstGeom>
          <a:noFill/>
        </p:spPr>
        <p:txBody>
          <a:bodyPr spcFirstLastPara="1" wrap="square" lIns="91425" tIns="91425" rIns="91425" bIns="91425" anchor="ctr" anchorCtr="0"/>
          <a:lstStyle>
            <a:lvl1pPr lvl="0" algn="ctr" rtl="0">
              <a:spcBef>
                <a:spcPts val="0"/>
              </a:spcBef>
              <a:spcAft>
                <a:spcPts val="0"/>
              </a:spcAft>
              <a:buClr>
                <a:srgbClr val="CC0000"/>
              </a:buClr>
              <a:buSzPts val="4000"/>
              <a:buFont typeface="Open Sans"/>
              <a:buNone/>
              <a:defRPr sz="4000" b="0">
                <a:solidFill>
                  <a:srgbClr val="CC0000"/>
                </a:solidFill>
                <a:latin typeface="Open Sans"/>
                <a:ea typeface="Open Sans"/>
                <a:cs typeface="Open Sans"/>
                <a:sym typeface="Open Sans"/>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 name="Google Shape;21;p2"/>
          <p:cNvSpPr txBox="1">
            <a:spLocks noGrp="1"/>
          </p:cNvSpPr>
          <p:nvPr>
            <p:ph type="subTitle" idx="2"/>
          </p:nvPr>
        </p:nvSpPr>
        <p:spPr>
          <a:xfrm>
            <a:off x="1524000" y="4724400"/>
            <a:ext cx="6019800" cy="762000"/>
          </a:xfrm>
          <a:prstGeom prst="rect">
            <a:avLst/>
          </a:prstGeom>
        </p:spPr>
        <p:txBody>
          <a:bodyPr spcFirstLastPara="1" wrap="square" lIns="91425" tIns="91425" rIns="91425" bIns="91425" anchor="ctr" anchorCtr="0"/>
          <a:lstStyle>
            <a:lvl1pPr lvl="0" algn="ctr" rtl="0">
              <a:spcBef>
                <a:spcPts val="0"/>
              </a:spcBef>
              <a:spcAft>
                <a:spcPts val="0"/>
              </a:spcAft>
              <a:buClr>
                <a:srgbClr val="000000"/>
              </a:buClr>
              <a:buSzPts val="2800"/>
              <a:buNone/>
              <a:defRPr sz="2800">
                <a:solidFill>
                  <a:srgbClr val="000000"/>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
        <p:nvSpPr>
          <p:cNvPr id="22" name="Google Shape;22;p2"/>
          <p:cNvSpPr txBox="1">
            <a:spLocks noGrp="1"/>
          </p:cNvSpPr>
          <p:nvPr>
            <p:ph type="subTitle" idx="3"/>
          </p:nvPr>
        </p:nvSpPr>
        <p:spPr>
          <a:xfrm>
            <a:off x="2133600" y="4038600"/>
            <a:ext cx="4876800" cy="609600"/>
          </a:xfrm>
          <a:prstGeom prst="rect">
            <a:avLst/>
          </a:prstGeom>
        </p:spPr>
        <p:txBody>
          <a:bodyPr spcFirstLastPara="1" wrap="square" lIns="91425" tIns="91425" rIns="91425" bIns="91425" anchor="ctr" anchorCtr="0"/>
          <a:lstStyle>
            <a:lvl1pPr lvl="0" algn="ctr" rtl="0">
              <a:spcBef>
                <a:spcPts val="600"/>
              </a:spcBef>
              <a:spcAft>
                <a:spcPts val="0"/>
              </a:spcAft>
              <a:buNone/>
              <a:defRPr sz="1800"/>
            </a:lvl1pPr>
            <a:lvl2pPr lvl="1" algn="ctr" rtl="0">
              <a:spcBef>
                <a:spcPts val="600"/>
              </a:spcBef>
              <a:spcAft>
                <a:spcPts val="0"/>
              </a:spcAft>
              <a:buNone/>
              <a:defRPr/>
            </a:lvl2pPr>
            <a:lvl3pPr lvl="2" algn="ctr" rtl="0">
              <a:spcBef>
                <a:spcPts val="600"/>
              </a:spcBef>
              <a:spcAft>
                <a:spcPts val="0"/>
              </a:spcAft>
              <a:buNone/>
              <a:defRPr/>
            </a:lvl3pPr>
            <a:lvl4pPr lvl="3" algn="ctr" rtl="0">
              <a:spcBef>
                <a:spcPts val="600"/>
              </a:spcBef>
              <a:spcAft>
                <a:spcPts val="0"/>
              </a:spcAft>
              <a:buNone/>
              <a:defRPr/>
            </a:lvl4pPr>
            <a:lvl5pPr lvl="4" algn="ctr" rtl="0">
              <a:spcBef>
                <a:spcPts val="600"/>
              </a:spcBef>
              <a:spcAft>
                <a:spcPts val="0"/>
              </a:spcAft>
              <a:buNone/>
              <a:defRPr/>
            </a:lvl5pPr>
            <a:lvl6pPr lvl="5" algn="ctr" rtl="0">
              <a:spcBef>
                <a:spcPts val="600"/>
              </a:spcBef>
              <a:spcAft>
                <a:spcPts val="0"/>
              </a:spcAft>
              <a:buNone/>
              <a:defRPr/>
            </a:lvl6pPr>
            <a:lvl7pPr lvl="6" algn="ctr" rtl="0">
              <a:spcBef>
                <a:spcPts val="600"/>
              </a:spcBef>
              <a:spcAft>
                <a:spcPts val="0"/>
              </a:spcAft>
              <a:buNone/>
              <a:defRPr/>
            </a:lvl7pPr>
            <a:lvl8pPr lvl="7" algn="ctr" rtl="0">
              <a:spcBef>
                <a:spcPts val="600"/>
              </a:spcBef>
              <a:spcAft>
                <a:spcPts val="0"/>
              </a:spcAft>
              <a:buNone/>
              <a:defRPr/>
            </a:lvl8pPr>
            <a:lvl9pPr lvl="8" algn="ctr">
              <a:spcBef>
                <a:spcPts val="600"/>
              </a:spcBef>
              <a:spcAft>
                <a:spcPts val="0"/>
              </a:spcAft>
              <a:buNone/>
              <a:defRPr/>
            </a:lvl9pPr>
          </a:lstStyle>
          <a:p>
            <a:endParaRPr/>
          </a:p>
        </p:txBody>
      </p:sp>
      <p:sp>
        <p:nvSpPr>
          <p:cNvPr id="23" name="Google Shape;23;p2"/>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lgn="ctr" rtl="0">
              <a:buNone/>
              <a:defRPr sz="1100">
                <a:solidFill>
                  <a:srgbClr val="980000"/>
                </a:solidFill>
                <a:latin typeface="Open Sans"/>
                <a:ea typeface="Open Sans"/>
                <a:cs typeface="Open Sans"/>
                <a:sym typeface="Open Sans"/>
              </a:defRPr>
            </a:lvl1pPr>
            <a:lvl2pPr lvl="1" algn="ctr" rtl="0">
              <a:buNone/>
              <a:defRPr sz="1100">
                <a:solidFill>
                  <a:srgbClr val="980000"/>
                </a:solidFill>
                <a:latin typeface="Open Sans"/>
                <a:ea typeface="Open Sans"/>
                <a:cs typeface="Open Sans"/>
                <a:sym typeface="Open Sans"/>
              </a:defRPr>
            </a:lvl2pPr>
            <a:lvl3pPr lvl="2" algn="ctr" rtl="0">
              <a:buNone/>
              <a:defRPr sz="1100">
                <a:solidFill>
                  <a:srgbClr val="980000"/>
                </a:solidFill>
                <a:latin typeface="Open Sans"/>
                <a:ea typeface="Open Sans"/>
                <a:cs typeface="Open Sans"/>
                <a:sym typeface="Open Sans"/>
              </a:defRPr>
            </a:lvl3pPr>
            <a:lvl4pPr lvl="3" algn="ctr" rtl="0">
              <a:buNone/>
              <a:defRPr sz="1100">
                <a:solidFill>
                  <a:srgbClr val="980000"/>
                </a:solidFill>
                <a:latin typeface="Open Sans"/>
                <a:ea typeface="Open Sans"/>
                <a:cs typeface="Open Sans"/>
                <a:sym typeface="Open Sans"/>
              </a:defRPr>
            </a:lvl4pPr>
            <a:lvl5pPr lvl="4" algn="ctr" rtl="0">
              <a:buNone/>
              <a:defRPr sz="1100">
                <a:solidFill>
                  <a:srgbClr val="980000"/>
                </a:solidFill>
                <a:latin typeface="Open Sans"/>
                <a:ea typeface="Open Sans"/>
                <a:cs typeface="Open Sans"/>
                <a:sym typeface="Open Sans"/>
              </a:defRPr>
            </a:lvl5pPr>
            <a:lvl6pPr lvl="5" algn="ctr" rtl="0">
              <a:buNone/>
              <a:defRPr sz="1100">
                <a:solidFill>
                  <a:srgbClr val="980000"/>
                </a:solidFill>
                <a:latin typeface="Open Sans"/>
                <a:ea typeface="Open Sans"/>
                <a:cs typeface="Open Sans"/>
                <a:sym typeface="Open Sans"/>
              </a:defRPr>
            </a:lvl6pPr>
            <a:lvl7pPr lvl="6" algn="ctr" rtl="0">
              <a:buNone/>
              <a:defRPr sz="1100">
                <a:solidFill>
                  <a:srgbClr val="980000"/>
                </a:solidFill>
                <a:latin typeface="Open Sans"/>
                <a:ea typeface="Open Sans"/>
                <a:cs typeface="Open Sans"/>
                <a:sym typeface="Open Sans"/>
              </a:defRPr>
            </a:lvl7pPr>
            <a:lvl8pPr lvl="7" algn="ctr" rtl="0">
              <a:buNone/>
              <a:defRPr sz="1100">
                <a:solidFill>
                  <a:srgbClr val="980000"/>
                </a:solidFill>
                <a:latin typeface="Open Sans"/>
                <a:ea typeface="Open Sans"/>
                <a:cs typeface="Open Sans"/>
                <a:sym typeface="Open Sans"/>
              </a:defRPr>
            </a:lvl8pPr>
            <a:lvl9pPr lvl="8" algn="ctr" rtl="0">
              <a:buNone/>
              <a:defRPr sz="1100">
                <a:solidFill>
                  <a:srgbClr val="980000"/>
                </a:solidFill>
                <a:latin typeface="Open Sans"/>
                <a:ea typeface="Open Sans"/>
                <a:cs typeface="Open Sans"/>
                <a:sym typeface="Open Sans"/>
              </a:defRPr>
            </a:lvl9pPr>
          </a:lstStyle>
          <a:p>
            <a:fld id="{00000000-1234-1234-1234-123412341234}" type="slidenum">
              <a:rPr lang="en"/>
              <a:pPr/>
              <a:t>‹#›</a:t>
            </a:fld>
            <a:endParaRPr/>
          </a:p>
        </p:txBody>
      </p:sp>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1pPr>
            <a:lvl2pPr lvl="1">
              <a:spcBef>
                <a:spcPts val="0"/>
              </a:spcBef>
              <a:spcAft>
                <a:spcPts val="0"/>
              </a:spcAft>
              <a:buClr>
                <a:schemeClr val="dk1"/>
              </a:buClr>
              <a:buSzPts val="3600"/>
              <a:buNone/>
              <a:defRPr sz="3600" b="1">
                <a:solidFill>
                  <a:schemeClr val="dk1"/>
                </a:solidFill>
              </a:defRPr>
            </a:lvl2pPr>
            <a:lvl3pPr lvl="2">
              <a:spcBef>
                <a:spcPts val="0"/>
              </a:spcBef>
              <a:spcAft>
                <a:spcPts val="0"/>
              </a:spcAft>
              <a:buClr>
                <a:schemeClr val="dk1"/>
              </a:buClr>
              <a:buSzPts val="3600"/>
              <a:buNone/>
              <a:defRPr sz="3600" b="1">
                <a:solidFill>
                  <a:schemeClr val="dk1"/>
                </a:solidFill>
              </a:defRPr>
            </a:lvl3pPr>
            <a:lvl4pPr lvl="3">
              <a:spcBef>
                <a:spcPts val="0"/>
              </a:spcBef>
              <a:spcAft>
                <a:spcPts val="0"/>
              </a:spcAft>
              <a:buClr>
                <a:schemeClr val="dk1"/>
              </a:buClr>
              <a:buSzPts val="3600"/>
              <a:buNone/>
              <a:defRPr sz="3600" b="1">
                <a:solidFill>
                  <a:schemeClr val="dk1"/>
                </a:solidFill>
              </a:defRPr>
            </a:lvl4pPr>
            <a:lvl5pPr lvl="4">
              <a:spcBef>
                <a:spcPts val="0"/>
              </a:spcBef>
              <a:spcAft>
                <a:spcPts val="0"/>
              </a:spcAft>
              <a:buClr>
                <a:schemeClr val="dk1"/>
              </a:buClr>
              <a:buSzPts val="3600"/>
              <a:buNone/>
              <a:defRPr sz="3600" b="1">
                <a:solidFill>
                  <a:schemeClr val="dk1"/>
                </a:solidFill>
              </a:defRPr>
            </a:lvl5pPr>
            <a:lvl6pPr lvl="5">
              <a:spcBef>
                <a:spcPts val="0"/>
              </a:spcBef>
              <a:spcAft>
                <a:spcPts val="0"/>
              </a:spcAft>
              <a:buClr>
                <a:schemeClr val="dk1"/>
              </a:buClr>
              <a:buSzPts val="3600"/>
              <a:buNone/>
              <a:defRPr sz="3600" b="1">
                <a:solidFill>
                  <a:schemeClr val="dk1"/>
                </a:solidFill>
              </a:defRPr>
            </a:lvl6pPr>
            <a:lvl7pPr lvl="6">
              <a:spcBef>
                <a:spcPts val="0"/>
              </a:spcBef>
              <a:spcAft>
                <a:spcPts val="0"/>
              </a:spcAft>
              <a:buClr>
                <a:schemeClr val="dk1"/>
              </a:buClr>
              <a:buSzPts val="3600"/>
              <a:buNone/>
              <a:defRPr sz="3600" b="1">
                <a:solidFill>
                  <a:schemeClr val="dk1"/>
                </a:solidFill>
              </a:defRPr>
            </a:lvl7pPr>
            <a:lvl8pPr lvl="7">
              <a:spcBef>
                <a:spcPts val="0"/>
              </a:spcBef>
              <a:spcAft>
                <a:spcPts val="0"/>
              </a:spcAft>
              <a:buClr>
                <a:schemeClr val="dk1"/>
              </a:buClr>
              <a:buSzPts val="3600"/>
              <a:buNone/>
              <a:defRPr sz="3600" b="1">
                <a:solidFill>
                  <a:schemeClr val="dk1"/>
                </a:solidFill>
              </a:defRPr>
            </a:lvl8pPr>
            <a:lvl9pPr lvl="8">
              <a:spcBef>
                <a:spcPts val="0"/>
              </a:spcBef>
              <a:spcAft>
                <a:spcPts val="0"/>
              </a:spcAft>
              <a:buClr>
                <a:schemeClr val="dk1"/>
              </a:buClr>
              <a:buSzPts val="3600"/>
              <a:buNone/>
              <a:defRPr sz="3600" b="1">
                <a:solidFill>
                  <a:schemeClr val="dk1"/>
                </a:solidFill>
              </a:defRPr>
            </a:lvl9pPr>
          </a:lstStyle>
          <a:p>
            <a:endParaRPr/>
          </a:p>
        </p:txBody>
      </p:sp>
      <p:sp>
        <p:nvSpPr>
          <p:cNvPr id="7" name="Google Shape;7;p1"/>
          <p:cNvSpPr txBox="1">
            <a:spLocks noGrp="1"/>
          </p:cNvSpPr>
          <p:nvPr>
            <p:ph type="body" idx="1"/>
          </p:nvPr>
        </p:nvSpPr>
        <p:spPr>
          <a:xfrm>
            <a:off x="457200" y="1600200"/>
            <a:ext cx="8229600" cy="4967700"/>
          </a:xfrm>
          <a:prstGeom prst="rect">
            <a:avLst/>
          </a:prstGeom>
          <a:noFill/>
          <a:ln>
            <a:noFill/>
          </a:ln>
        </p:spPr>
        <p:txBody>
          <a:bodyPr spcFirstLastPara="1" wrap="square" lIns="91425" tIns="91425" rIns="91425" bIns="91425" anchor="t" anchorCtr="0"/>
          <a:lstStyle>
            <a:lvl1pPr marL="457200" lvl="0" indent="-419100">
              <a:spcBef>
                <a:spcPts val="600"/>
              </a:spcBef>
              <a:spcAft>
                <a:spcPts val="0"/>
              </a:spcAft>
              <a:buClr>
                <a:schemeClr val="dk1"/>
              </a:buClr>
              <a:buSzPts val="3000"/>
              <a:buFont typeface="Open Sans"/>
              <a:buChar char="●"/>
              <a:defRPr sz="3000">
                <a:solidFill>
                  <a:schemeClr val="dk1"/>
                </a:solidFill>
                <a:latin typeface="Open Sans"/>
                <a:ea typeface="Open Sans"/>
                <a:cs typeface="Open Sans"/>
                <a:sym typeface="Open Sans"/>
              </a:defRPr>
            </a:lvl1pPr>
            <a:lvl2pPr marL="914400" lvl="1" indent="-381000">
              <a:spcBef>
                <a:spcPts val="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2pPr>
            <a:lvl3pPr marL="1371600" lvl="2" indent="-381000">
              <a:spcBef>
                <a:spcPts val="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3pPr>
            <a:lvl4pPr marL="1828800" lvl="3"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4pPr>
            <a:lvl5pPr marL="2286000" lvl="4"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5pPr>
            <a:lvl6pPr marL="2743200" lvl="5"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6pPr>
            <a:lvl7pPr marL="3200400" lvl="6"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7pPr>
            <a:lvl8pPr marL="3657600" lvl="7"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8pPr>
            <a:lvl9pPr marL="4114800" lvl="8"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9pPr>
          </a:lstStyle>
          <a:p>
            <a:endParaRPr/>
          </a:p>
        </p:txBody>
      </p:sp>
      <p:sp>
        <p:nvSpPr>
          <p:cNvPr id="8" name="Google Shape;8;p1"/>
          <p:cNvSpPr/>
          <p:nvPr/>
        </p:nvSpPr>
        <p:spPr>
          <a:xfrm>
            <a:off x="0" y="0"/>
            <a:ext cx="4572000" cy="304800"/>
          </a:xfrm>
          <a:prstGeom prst="rect">
            <a:avLst/>
          </a:prstGeom>
          <a:solidFill>
            <a:srgbClr val="990000"/>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9" name="Google Shape;9;p1"/>
          <p:cNvSpPr/>
          <p:nvPr/>
        </p:nvSpPr>
        <p:spPr>
          <a:xfrm>
            <a:off x="4572000" y="0"/>
            <a:ext cx="4572000" cy="304800"/>
          </a:xfrm>
          <a:prstGeom prst="rect">
            <a:avLst/>
          </a:prstGeom>
          <a:solidFill>
            <a:srgbClr val="CCCCCC"/>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0" name="Google Shape;10;p1"/>
          <p:cNvSpPr/>
          <p:nvPr/>
        </p:nvSpPr>
        <p:spPr>
          <a:xfrm>
            <a:off x="0" y="6629400"/>
            <a:ext cx="3048000" cy="228600"/>
          </a:xfrm>
          <a:prstGeom prst="rect">
            <a:avLst/>
          </a:prstGeom>
          <a:solidFill>
            <a:srgbClr val="980000"/>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1" name="Google Shape;11;p1"/>
          <p:cNvSpPr/>
          <p:nvPr/>
        </p:nvSpPr>
        <p:spPr>
          <a:xfrm>
            <a:off x="3048000" y="6629400"/>
            <a:ext cx="3048000" cy="228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2" name="Google Shape;12;p1"/>
          <p:cNvSpPr/>
          <p:nvPr/>
        </p:nvSpPr>
        <p:spPr>
          <a:xfrm>
            <a:off x="6096000" y="6629400"/>
            <a:ext cx="3048000" cy="228600"/>
          </a:xfrm>
          <a:prstGeom prst="rect">
            <a:avLst/>
          </a:prstGeom>
          <a:solidFill>
            <a:srgbClr val="B7B7B7"/>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3" name="Google Shape;13;p1"/>
          <p:cNvSpPr txBox="1">
            <a:spLocks noGrp="1"/>
          </p:cNvSpPr>
          <p:nvPr>
            <p:ph type="sldNum" idx="12"/>
          </p:nvPr>
        </p:nvSpPr>
        <p:spPr>
          <a:xfrm>
            <a:off x="8671500" y="6638100"/>
            <a:ext cx="472500" cy="219900"/>
          </a:xfrm>
          <a:prstGeom prst="rect">
            <a:avLst/>
          </a:prstGeom>
          <a:noFill/>
          <a:ln>
            <a:noFill/>
          </a:ln>
        </p:spPr>
        <p:txBody>
          <a:bodyPr spcFirstLastPara="1" wrap="square" lIns="91425" tIns="91425" rIns="91425" bIns="91425" anchor="ctr" anchorCtr="0">
            <a:noAutofit/>
          </a:bodyPr>
          <a:lstStyle>
            <a:lvl1pPr lvl="0" algn="ctr">
              <a:buNone/>
              <a:defRPr sz="1100">
                <a:solidFill>
                  <a:srgbClr val="980000"/>
                </a:solidFill>
                <a:latin typeface="Open Sans"/>
                <a:ea typeface="Open Sans"/>
                <a:cs typeface="Open Sans"/>
                <a:sym typeface="Open Sans"/>
              </a:defRPr>
            </a:lvl1pPr>
            <a:lvl2pPr lvl="1" algn="ctr">
              <a:buNone/>
              <a:defRPr sz="1100">
                <a:solidFill>
                  <a:srgbClr val="980000"/>
                </a:solidFill>
                <a:latin typeface="Open Sans"/>
                <a:ea typeface="Open Sans"/>
                <a:cs typeface="Open Sans"/>
                <a:sym typeface="Open Sans"/>
              </a:defRPr>
            </a:lvl2pPr>
            <a:lvl3pPr lvl="2" algn="ctr">
              <a:buNone/>
              <a:defRPr sz="1100">
                <a:solidFill>
                  <a:srgbClr val="980000"/>
                </a:solidFill>
                <a:latin typeface="Open Sans"/>
                <a:ea typeface="Open Sans"/>
                <a:cs typeface="Open Sans"/>
                <a:sym typeface="Open Sans"/>
              </a:defRPr>
            </a:lvl3pPr>
            <a:lvl4pPr lvl="3" algn="ctr">
              <a:buNone/>
              <a:defRPr sz="1100">
                <a:solidFill>
                  <a:srgbClr val="980000"/>
                </a:solidFill>
                <a:latin typeface="Open Sans"/>
                <a:ea typeface="Open Sans"/>
                <a:cs typeface="Open Sans"/>
                <a:sym typeface="Open Sans"/>
              </a:defRPr>
            </a:lvl4pPr>
            <a:lvl5pPr lvl="4" algn="ctr">
              <a:buNone/>
              <a:defRPr sz="1100">
                <a:solidFill>
                  <a:srgbClr val="980000"/>
                </a:solidFill>
                <a:latin typeface="Open Sans"/>
                <a:ea typeface="Open Sans"/>
                <a:cs typeface="Open Sans"/>
                <a:sym typeface="Open Sans"/>
              </a:defRPr>
            </a:lvl5pPr>
            <a:lvl6pPr lvl="5" algn="ctr">
              <a:buNone/>
              <a:defRPr sz="1100">
                <a:solidFill>
                  <a:srgbClr val="980000"/>
                </a:solidFill>
                <a:latin typeface="Open Sans"/>
                <a:ea typeface="Open Sans"/>
                <a:cs typeface="Open Sans"/>
                <a:sym typeface="Open Sans"/>
              </a:defRPr>
            </a:lvl6pPr>
            <a:lvl7pPr lvl="6" algn="ctr">
              <a:buNone/>
              <a:defRPr sz="1100">
                <a:solidFill>
                  <a:srgbClr val="980000"/>
                </a:solidFill>
                <a:latin typeface="Open Sans"/>
                <a:ea typeface="Open Sans"/>
                <a:cs typeface="Open Sans"/>
                <a:sym typeface="Open Sans"/>
              </a:defRPr>
            </a:lvl7pPr>
            <a:lvl8pPr lvl="7" algn="ctr">
              <a:buNone/>
              <a:defRPr sz="1100">
                <a:solidFill>
                  <a:srgbClr val="980000"/>
                </a:solidFill>
                <a:latin typeface="Open Sans"/>
                <a:ea typeface="Open Sans"/>
                <a:cs typeface="Open Sans"/>
                <a:sym typeface="Open Sans"/>
              </a:defRPr>
            </a:lvl8pPr>
            <a:lvl9pPr lvl="8" algn="ctr">
              <a:buNone/>
              <a:defRPr sz="1100">
                <a:solidFill>
                  <a:srgbClr val="980000"/>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
        <p:nvSpPr>
          <p:cNvPr id="14" name="Google Shape;14;p1"/>
          <p:cNvSpPr txBox="1"/>
          <p:nvPr/>
        </p:nvSpPr>
        <p:spPr>
          <a:xfrm>
            <a:off x="6172200" y="6629400"/>
            <a:ext cx="25908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dirty="0">
                <a:solidFill>
                  <a:srgbClr val="980000"/>
                </a:solidFill>
                <a:latin typeface="Open Sans"/>
                <a:ea typeface="Open Sans"/>
                <a:cs typeface="Open Sans"/>
                <a:sym typeface="Open Sans"/>
              </a:rPr>
              <a:t>10/</a:t>
            </a:r>
            <a:r>
              <a:rPr lang="en-US" sz="1100" kern="0" dirty="0">
                <a:solidFill>
                  <a:srgbClr val="980000"/>
                </a:solidFill>
                <a:latin typeface="Open Sans"/>
                <a:ea typeface="Open Sans"/>
                <a:cs typeface="Open Sans"/>
                <a:sym typeface="Open Sans"/>
              </a:rPr>
              <a:t>26</a:t>
            </a:r>
            <a:r>
              <a:rPr lang="en" sz="1100" kern="0" dirty="0">
                <a:solidFill>
                  <a:srgbClr val="980000"/>
                </a:solidFill>
                <a:latin typeface="Open Sans"/>
                <a:ea typeface="Open Sans"/>
                <a:cs typeface="Open Sans"/>
                <a:sym typeface="Open Sans"/>
              </a:rPr>
              <a:t>/18</a:t>
            </a:r>
            <a:endParaRPr sz="1100" kern="0" dirty="0">
              <a:solidFill>
                <a:srgbClr val="980000"/>
              </a:solidFill>
              <a:latin typeface="Open Sans"/>
              <a:ea typeface="Open Sans"/>
              <a:cs typeface="Open Sans"/>
              <a:sym typeface="Open Sans"/>
            </a:endParaRPr>
          </a:p>
        </p:txBody>
      </p:sp>
      <p:sp>
        <p:nvSpPr>
          <p:cNvPr id="15" name="Google Shape;15;p1"/>
          <p:cNvSpPr txBox="1"/>
          <p:nvPr/>
        </p:nvSpPr>
        <p:spPr>
          <a:xfrm>
            <a:off x="3048000" y="6629400"/>
            <a:ext cx="30480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dirty="0">
                <a:solidFill>
                  <a:srgbClr val="980000"/>
                </a:solidFill>
                <a:latin typeface="Open Sans"/>
                <a:ea typeface="Open Sans"/>
                <a:cs typeface="Open Sans"/>
                <a:sym typeface="Open Sans"/>
              </a:rPr>
              <a:t>Discussion 1</a:t>
            </a:r>
            <a:r>
              <a:rPr lang="en-US" sz="1100" kern="0" dirty="0">
                <a:solidFill>
                  <a:srgbClr val="980000"/>
                </a:solidFill>
                <a:latin typeface="Open Sans"/>
                <a:ea typeface="Open Sans"/>
                <a:cs typeface="Open Sans"/>
                <a:sym typeface="Open Sans"/>
              </a:rPr>
              <a:t>D</a:t>
            </a:r>
            <a:r>
              <a:rPr lang="en" sz="1100" kern="0" dirty="0">
                <a:solidFill>
                  <a:srgbClr val="980000"/>
                </a:solidFill>
                <a:latin typeface="Open Sans"/>
                <a:ea typeface="Open Sans"/>
                <a:cs typeface="Open Sans"/>
                <a:sym typeface="Open Sans"/>
              </a:rPr>
              <a:t> : Project </a:t>
            </a:r>
            <a:r>
              <a:rPr lang="en-US" sz="1100" kern="0" dirty="0" smtClean="0">
                <a:solidFill>
                  <a:srgbClr val="980000"/>
                </a:solidFill>
                <a:latin typeface="Open Sans"/>
                <a:ea typeface="Open Sans"/>
                <a:cs typeface="Open Sans"/>
                <a:sym typeface="Open Sans"/>
              </a:rPr>
              <a:t>2B</a:t>
            </a:r>
            <a:endParaRPr sz="1100" kern="0" dirty="0">
              <a:solidFill>
                <a:srgbClr val="980000"/>
              </a:solidFill>
              <a:latin typeface="Open Sans"/>
              <a:ea typeface="Open Sans"/>
              <a:cs typeface="Open Sans"/>
              <a:sym typeface="Open Sans"/>
            </a:endParaRPr>
          </a:p>
        </p:txBody>
      </p:sp>
      <p:sp>
        <p:nvSpPr>
          <p:cNvPr id="16" name="Google Shape;16;p1"/>
          <p:cNvSpPr txBox="1"/>
          <p:nvPr/>
        </p:nvSpPr>
        <p:spPr>
          <a:xfrm>
            <a:off x="0" y="6629400"/>
            <a:ext cx="30480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a:solidFill>
                  <a:srgbClr val="FFFFFF"/>
                </a:solidFill>
                <a:latin typeface="Open Sans"/>
                <a:ea typeface="Open Sans"/>
                <a:cs typeface="Open Sans"/>
                <a:sym typeface="Open Sans"/>
              </a:rPr>
              <a:t>CS 111</a:t>
            </a:r>
            <a:endParaRPr sz="1100" kern="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798332470"/>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Lst>
  <p:timing>
    <p:tnLst>
      <p:par>
        <p:cTn id="1" dur="indefinite" restart="never" nodeType="tmRoot"/>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9"/>
          <p:cNvSpPr txBox="1">
            <a:spLocks noGrp="1"/>
          </p:cNvSpPr>
          <p:nvPr>
            <p:ph type="ctrTitle"/>
          </p:nvPr>
        </p:nvSpPr>
        <p:spPr>
          <a:xfrm>
            <a:off x="685800" y="1066800"/>
            <a:ext cx="7772400" cy="14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a:t>
            </a:r>
            <a:r>
              <a:rPr lang="en-US" dirty="0" smtClean="0"/>
              <a:t>2B</a:t>
            </a:r>
            <a:endParaRPr dirty="0"/>
          </a:p>
        </p:txBody>
      </p:sp>
      <p:sp>
        <p:nvSpPr>
          <p:cNvPr id="60" name="Google Shape;60;p9"/>
          <p:cNvSpPr txBox="1">
            <a:spLocks noGrp="1"/>
          </p:cNvSpPr>
          <p:nvPr>
            <p:ph type="subTitle" idx="1"/>
          </p:nvPr>
        </p:nvSpPr>
        <p:spPr>
          <a:xfrm>
            <a:off x="1905000" y="2895600"/>
            <a:ext cx="5334000" cy="106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CS111 Discussion </a:t>
            </a:r>
            <a:r>
              <a:rPr lang="en" dirty="0" smtClean="0"/>
              <a:t>1</a:t>
            </a:r>
            <a:r>
              <a:rPr lang="en-US" dirty="0" smtClean="0"/>
              <a:t>D</a:t>
            </a:r>
            <a:endParaRPr dirty="0"/>
          </a:p>
        </p:txBody>
      </p:sp>
    </p:spTree>
    <p:extLst>
      <p:ext uri="{BB962C8B-B14F-4D97-AF65-F5344CB8AC3E}">
        <p14:creationId xmlns:p14="http://schemas.microsoft.com/office/powerpoint/2010/main" val="959968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Testing </a:t>
            </a:r>
            <a:r>
              <a:rPr lang="en-US" dirty="0" smtClean="0"/>
              <a:t>and analysis</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506828"/>
            <a:ext cx="8695386" cy="3416320"/>
          </a:xfrm>
          <a:prstGeom prst="rect">
            <a:avLst/>
          </a:prstGeom>
          <a:noFill/>
        </p:spPr>
        <p:txBody>
          <a:bodyPr wrap="square" rtlCol="0">
            <a:spAutoFit/>
          </a:bodyPr>
          <a:lstStyle/>
          <a:p>
            <a:r>
              <a:rPr lang="en-US" dirty="0" smtClean="0"/>
              <a:t>lab2b_1.png - Throughput (</a:t>
            </a:r>
            <a:r>
              <a:rPr lang="en-US" dirty="0"/>
              <a:t>total operations per second for all threads combined</a:t>
            </a:r>
            <a:r>
              <a:rPr lang="en-US" dirty="0" smtClean="0"/>
              <a:t>) vs</a:t>
            </a:r>
            <a:r>
              <a:rPr lang="en-US" dirty="0"/>
              <a:t>. number of threads for </a:t>
            </a:r>
            <a:r>
              <a:rPr lang="en-US" dirty="0" err="1"/>
              <a:t>mutex</a:t>
            </a:r>
            <a:r>
              <a:rPr lang="en-US" dirty="0"/>
              <a:t> and spin-lock synchronized list </a:t>
            </a:r>
            <a:r>
              <a:rPr lang="en-US" dirty="0" smtClean="0"/>
              <a:t>operations </a:t>
            </a:r>
          </a:p>
          <a:p>
            <a:endParaRPr lang="en-US" dirty="0"/>
          </a:p>
          <a:p>
            <a:r>
              <a:rPr lang="en-US" dirty="0" smtClean="0"/>
              <a:t>How do you expect the throughput to scale in spin-lock and </a:t>
            </a:r>
            <a:r>
              <a:rPr lang="en-US" dirty="0" err="1" smtClean="0"/>
              <a:t>mutex</a:t>
            </a:r>
            <a:r>
              <a:rPr lang="en-US" dirty="0" smtClean="0"/>
              <a:t> implementations?</a:t>
            </a:r>
          </a:p>
          <a:p>
            <a:endParaRPr lang="en-US" dirty="0"/>
          </a:p>
          <a:p>
            <a:r>
              <a:rPr lang="en-US" dirty="0" smtClean="0"/>
              <a:t>Analysis</a:t>
            </a:r>
          </a:p>
          <a:p>
            <a:endParaRPr lang="en-US" dirty="0"/>
          </a:p>
          <a:p>
            <a:r>
              <a:rPr lang="en-US" dirty="0" smtClean="0"/>
              <a:t>Run </a:t>
            </a:r>
            <a:r>
              <a:rPr lang="en-US" dirty="0"/>
              <a:t>the spin-lock list test (1,000 iterations 12 threads) under the profiler, and analyze the results to determine where the CPU time is being spent</a:t>
            </a:r>
            <a:r>
              <a:rPr lang="en-US" dirty="0" smtClean="0"/>
              <a:t>.</a:t>
            </a:r>
          </a:p>
          <a:p>
            <a:endParaRPr lang="en-US" dirty="0"/>
          </a:p>
          <a:p>
            <a:r>
              <a:rPr lang="en-US" dirty="0" smtClean="0"/>
              <a:t>Run </a:t>
            </a:r>
            <a:r>
              <a:rPr lang="en-US" dirty="0" err="1" smtClean="0"/>
              <a:t>pprof</a:t>
            </a:r>
            <a:r>
              <a:rPr lang="en-US" dirty="0" smtClean="0"/>
              <a:t>, </a:t>
            </a:r>
            <a:r>
              <a:rPr lang="en-US" dirty="0" err="1" smtClean="0"/>
              <a:t>pprof</a:t>
            </a:r>
            <a:r>
              <a:rPr lang="en-US" dirty="0" smtClean="0"/>
              <a:t> --list, to determine where time is being spent </a:t>
            </a:r>
            <a:endParaRPr lang="en-US" dirty="0"/>
          </a:p>
        </p:txBody>
      </p:sp>
    </p:spTree>
    <p:extLst>
      <p:ext uri="{BB962C8B-B14F-4D97-AF65-F5344CB8AC3E}">
        <p14:creationId xmlns:p14="http://schemas.microsoft.com/office/powerpoint/2010/main" val="1030423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itle 1"/>
          <p:cNvSpPr>
            <a:spLocks noGrp="1"/>
          </p:cNvSpPr>
          <p:nvPr>
            <p:ph type="title"/>
          </p:nvPr>
        </p:nvSpPr>
        <p:spPr/>
        <p:txBody>
          <a:bodyPr/>
          <a:lstStyle/>
          <a:p>
            <a:r>
              <a:rPr lang="en-US" smtClean="0"/>
              <a:t>Testing </a:t>
            </a:r>
            <a:r>
              <a:rPr lang="en-US" dirty="0" smtClean="0"/>
              <a:t>and analysis</a:t>
            </a:r>
            <a:endParaRPr lang="en-US" dirty="0"/>
          </a:p>
        </p:txBody>
      </p:sp>
      <p:sp>
        <p:nvSpPr>
          <p:cNvPr id="6" name="TextBox 5"/>
          <p:cNvSpPr txBox="1"/>
          <p:nvPr/>
        </p:nvSpPr>
        <p:spPr>
          <a:xfrm>
            <a:off x="217867" y="1748376"/>
            <a:ext cx="8577330" cy="646331"/>
          </a:xfrm>
          <a:prstGeom prst="rect">
            <a:avLst/>
          </a:prstGeom>
          <a:noFill/>
        </p:spPr>
        <p:txBody>
          <a:bodyPr wrap="square" rtlCol="0">
            <a:spAutoFit/>
          </a:bodyPr>
          <a:lstStyle/>
          <a:p>
            <a:r>
              <a:rPr lang="en-US" dirty="0" smtClean="0"/>
              <a:t>To find </a:t>
            </a:r>
            <a:r>
              <a:rPr lang="en-US" dirty="0" err="1" smtClean="0"/>
              <a:t>mutex</a:t>
            </a:r>
            <a:r>
              <a:rPr lang="en-US" dirty="0" smtClean="0"/>
              <a:t> wait times note time before and after getting the lock and average it across all threads</a:t>
            </a:r>
            <a:endParaRPr lang="en-US" dirty="0"/>
          </a:p>
        </p:txBody>
      </p:sp>
      <p:sp>
        <p:nvSpPr>
          <p:cNvPr id="7" name="TextBox 6"/>
          <p:cNvSpPr txBox="1"/>
          <p:nvPr/>
        </p:nvSpPr>
        <p:spPr>
          <a:xfrm>
            <a:off x="217867" y="2562896"/>
            <a:ext cx="8577330" cy="1477328"/>
          </a:xfrm>
          <a:prstGeom prst="rect">
            <a:avLst/>
          </a:prstGeom>
          <a:noFill/>
        </p:spPr>
        <p:txBody>
          <a:bodyPr wrap="square" rtlCol="0">
            <a:spAutoFit/>
          </a:bodyPr>
          <a:lstStyle/>
          <a:p>
            <a:r>
              <a:rPr lang="en-US" dirty="0" smtClean="0"/>
              <a:t>How do you expect this (wait time) to scale? And how do you expect the completion time per operation to scale?</a:t>
            </a:r>
          </a:p>
          <a:p>
            <a:endParaRPr lang="en-US" dirty="0"/>
          </a:p>
          <a:p>
            <a:r>
              <a:rPr lang="en-US" dirty="0" smtClean="0"/>
              <a:t>Plot </a:t>
            </a:r>
            <a:r>
              <a:rPr lang="en-US" dirty="0" err="1" smtClean="0"/>
              <a:t>mutex</a:t>
            </a:r>
            <a:r>
              <a:rPr lang="en-US" dirty="0" smtClean="0"/>
              <a:t> wait times </a:t>
            </a:r>
            <a:r>
              <a:rPr lang="en-US" dirty="0"/>
              <a:t>for 1,000 iterations and 1, 2, 4, 8, 16, 24 threads</a:t>
            </a:r>
            <a:r>
              <a:rPr lang="en-US" dirty="0" smtClean="0"/>
              <a:t> in lab2b_2.png </a:t>
            </a:r>
            <a:endParaRPr lang="en-US" dirty="0"/>
          </a:p>
        </p:txBody>
      </p:sp>
    </p:spTree>
    <p:extLst>
      <p:ext uri="{BB962C8B-B14F-4D97-AF65-F5344CB8AC3E}">
        <p14:creationId xmlns:p14="http://schemas.microsoft.com/office/powerpoint/2010/main" val="1580206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itle 1"/>
          <p:cNvSpPr>
            <a:spLocks noGrp="1"/>
          </p:cNvSpPr>
          <p:nvPr>
            <p:ph type="title"/>
          </p:nvPr>
        </p:nvSpPr>
        <p:spPr/>
        <p:txBody>
          <a:bodyPr/>
          <a:lstStyle/>
          <a:p>
            <a:r>
              <a:rPr lang="en-US" smtClean="0"/>
              <a:t>Testing </a:t>
            </a:r>
            <a:r>
              <a:rPr lang="en-US" dirty="0" smtClean="0"/>
              <a:t>and analysis</a:t>
            </a:r>
            <a:endParaRPr lang="en-US" dirty="0"/>
          </a:p>
        </p:txBody>
      </p:sp>
      <p:sp>
        <p:nvSpPr>
          <p:cNvPr id="6" name="TextBox 5"/>
          <p:cNvSpPr txBox="1"/>
          <p:nvPr/>
        </p:nvSpPr>
        <p:spPr>
          <a:xfrm>
            <a:off x="217867" y="1748376"/>
            <a:ext cx="8577330" cy="369332"/>
          </a:xfrm>
          <a:prstGeom prst="rect">
            <a:avLst/>
          </a:prstGeom>
          <a:noFill/>
        </p:spPr>
        <p:txBody>
          <a:bodyPr wrap="square" rtlCol="0">
            <a:spAutoFit/>
          </a:bodyPr>
          <a:lstStyle/>
          <a:p>
            <a:r>
              <a:rPr lang="en-US" dirty="0" smtClean="0"/>
              <a:t>Implement the --lists option </a:t>
            </a:r>
            <a:endParaRPr lang="en-US" dirty="0"/>
          </a:p>
        </p:txBody>
      </p:sp>
      <p:sp>
        <p:nvSpPr>
          <p:cNvPr id="7" name="TextBox 6"/>
          <p:cNvSpPr txBox="1"/>
          <p:nvPr/>
        </p:nvSpPr>
        <p:spPr>
          <a:xfrm>
            <a:off x="152400" y="2386018"/>
            <a:ext cx="8577330" cy="1200329"/>
          </a:xfrm>
          <a:prstGeom prst="rect">
            <a:avLst/>
          </a:prstGeom>
          <a:noFill/>
        </p:spPr>
        <p:txBody>
          <a:bodyPr wrap="square" rtlCol="0">
            <a:spAutoFit/>
          </a:bodyPr>
          <a:lstStyle/>
          <a:p>
            <a:r>
              <a:rPr lang="en-US" dirty="0" smtClean="0"/>
              <a:t>Here you decrease contention by decreasing number of threads in each sub-list and you therefore increase throughput.</a:t>
            </a:r>
          </a:p>
          <a:p>
            <a:endParaRPr lang="en-US" dirty="0"/>
          </a:p>
          <a:p>
            <a:r>
              <a:rPr lang="en-US" dirty="0" smtClean="0"/>
              <a:t>How do you expect the throughput increase to scale with number of lists?</a:t>
            </a:r>
            <a:endParaRPr lang="en-US" dirty="0"/>
          </a:p>
        </p:txBody>
      </p:sp>
      <p:sp>
        <p:nvSpPr>
          <p:cNvPr id="2" name="TextBox 1"/>
          <p:cNvSpPr txBox="1"/>
          <p:nvPr/>
        </p:nvSpPr>
        <p:spPr>
          <a:xfrm>
            <a:off x="217867" y="3953814"/>
            <a:ext cx="8577330" cy="2585323"/>
          </a:xfrm>
          <a:prstGeom prst="rect">
            <a:avLst/>
          </a:prstGeom>
          <a:noFill/>
        </p:spPr>
        <p:txBody>
          <a:bodyPr wrap="square" rtlCol="0">
            <a:spAutoFit/>
          </a:bodyPr>
          <a:lstStyle/>
          <a:p>
            <a:r>
              <a:rPr lang="en-US" dirty="0"/>
              <a:t>L</a:t>
            </a:r>
            <a:r>
              <a:rPr lang="en-US" dirty="0" smtClean="0"/>
              <a:t>ab2b_3.png - run without protection to see how many </a:t>
            </a:r>
            <a:r>
              <a:rPr lang="en-US" dirty="0"/>
              <a:t>how many iterations it takes to reliably </a:t>
            </a:r>
            <a:r>
              <a:rPr lang="en-US" dirty="0" smtClean="0"/>
              <a:t>fail</a:t>
            </a:r>
          </a:p>
          <a:p>
            <a:endParaRPr lang="en-US" dirty="0"/>
          </a:p>
          <a:p>
            <a:r>
              <a:rPr lang="en-US" dirty="0" smtClean="0"/>
              <a:t>Lab2b_4.png - </a:t>
            </a:r>
            <a:r>
              <a:rPr lang="en-US" dirty="0"/>
              <a:t>aggregated throughput </a:t>
            </a:r>
            <a:r>
              <a:rPr lang="en-US" dirty="0" smtClean="0"/>
              <a:t>vs</a:t>
            </a:r>
            <a:r>
              <a:rPr lang="en-US" dirty="0"/>
              <a:t>. the number of threads, with a separate curve for each number of lists (1,4,8,16</a:t>
            </a:r>
            <a:r>
              <a:rPr lang="en-US" dirty="0" smtClean="0"/>
              <a:t>) using </a:t>
            </a:r>
            <a:r>
              <a:rPr lang="en-US" dirty="0" err="1" smtClean="0"/>
              <a:t>mutexes</a:t>
            </a:r>
            <a:endParaRPr lang="en-US" dirty="0" smtClean="0"/>
          </a:p>
          <a:p>
            <a:endParaRPr lang="en-US" dirty="0"/>
          </a:p>
          <a:p>
            <a:r>
              <a:rPr lang="en-US" dirty="0" smtClean="0"/>
              <a:t>Lab2b_5.png - aggregated throughput vs. the number of threads, with a separate curve for each number of lists (1,4,8,16) using spin locks</a:t>
            </a:r>
          </a:p>
          <a:p>
            <a:endParaRPr lang="en-US" dirty="0"/>
          </a:p>
        </p:txBody>
      </p:sp>
    </p:spTree>
    <p:extLst>
      <p:ext uri="{BB962C8B-B14F-4D97-AF65-F5344CB8AC3E}">
        <p14:creationId xmlns:p14="http://schemas.microsoft.com/office/powerpoint/2010/main" val="1268573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statement</a:t>
            </a:r>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571223"/>
            <a:ext cx="8682507" cy="2308324"/>
          </a:xfrm>
          <a:prstGeom prst="rect">
            <a:avLst/>
          </a:prstGeom>
          <a:noFill/>
        </p:spPr>
        <p:txBody>
          <a:bodyPr wrap="square" rtlCol="0">
            <a:spAutoFit/>
          </a:bodyPr>
          <a:lstStyle/>
          <a:p>
            <a:r>
              <a:rPr lang="en-US" dirty="0" smtClean="0"/>
              <a:t>From Project 2A, </a:t>
            </a:r>
            <a:r>
              <a:rPr lang="en-US" dirty="0"/>
              <a:t>w</a:t>
            </a:r>
            <a:r>
              <a:rPr lang="en-US" dirty="0" smtClean="0"/>
              <a:t>e see that </a:t>
            </a:r>
            <a:r>
              <a:rPr lang="en-US" dirty="0" err="1" smtClean="0"/>
              <a:t>mutex</a:t>
            </a:r>
            <a:r>
              <a:rPr lang="en-US" dirty="0" smtClean="0"/>
              <a:t> and spin-lock are bottlenecks.</a:t>
            </a:r>
          </a:p>
          <a:p>
            <a:endParaRPr lang="en-US" dirty="0"/>
          </a:p>
          <a:p>
            <a:r>
              <a:rPr lang="en-US" dirty="0" smtClean="0"/>
              <a:t>Here you confirm the problem, attempt to solve it and verify that the attemp</a:t>
            </a:r>
            <a:r>
              <a:rPr lang="en-US" dirty="0" smtClean="0"/>
              <a:t>ted solution is successful</a:t>
            </a:r>
          </a:p>
          <a:p>
            <a:endParaRPr lang="en-US" dirty="0"/>
          </a:p>
          <a:p>
            <a:r>
              <a:rPr lang="en-US" dirty="0" smtClean="0"/>
              <a:t>You will need lab2_list for this, so please ensure that your 2A code works first, this program will be an extension to your previous work </a:t>
            </a:r>
          </a:p>
          <a:p>
            <a:endParaRPr lang="en-US" dirty="0"/>
          </a:p>
        </p:txBody>
      </p:sp>
    </p:spTree>
    <p:extLst>
      <p:ext uri="{BB962C8B-B14F-4D97-AF65-F5344CB8AC3E}">
        <p14:creationId xmlns:p14="http://schemas.microsoft.com/office/powerpoint/2010/main" val="838595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statement</a:t>
            </a:r>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78824" y="1481070"/>
            <a:ext cx="8912776" cy="3416320"/>
          </a:xfrm>
          <a:prstGeom prst="rect">
            <a:avLst/>
          </a:prstGeom>
          <a:noFill/>
        </p:spPr>
        <p:txBody>
          <a:bodyPr wrap="square" rtlCol="0">
            <a:spAutoFit/>
          </a:bodyPr>
          <a:lstStyle/>
          <a:p>
            <a:r>
              <a:rPr lang="en-US" b="1" dirty="0" err="1" smtClean="0"/>
              <a:t>Sortedlist.c</a:t>
            </a:r>
            <a:r>
              <a:rPr lang="en-US" b="1" dirty="0" smtClean="0"/>
              <a:t>: </a:t>
            </a:r>
            <a:r>
              <a:rPr lang="en-US" dirty="0" smtClean="0"/>
              <a:t>Use </a:t>
            </a:r>
            <a:r>
              <a:rPr lang="en-US" dirty="0" err="1" smtClean="0"/>
              <a:t>Sortedlist.h</a:t>
            </a:r>
            <a:r>
              <a:rPr lang="en-US" dirty="0" smtClean="0"/>
              <a:t> header to design your functions, it should have </a:t>
            </a:r>
            <a:r>
              <a:rPr lang="en-US" dirty="0" err="1" smtClean="0"/>
              <a:t>SortedList_insert</a:t>
            </a:r>
            <a:r>
              <a:rPr lang="en-US" dirty="0" smtClean="0"/>
              <a:t>, </a:t>
            </a:r>
            <a:r>
              <a:rPr lang="en-US" dirty="0" err="1" smtClean="0"/>
              <a:t>SortedList_delete</a:t>
            </a:r>
            <a:r>
              <a:rPr lang="en-US" dirty="0" smtClean="0"/>
              <a:t>, </a:t>
            </a:r>
            <a:r>
              <a:rPr lang="en-US" dirty="0" err="1" smtClean="0"/>
              <a:t>SortedList_lookup</a:t>
            </a:r>
            <a:r>
              <a:rPr lang="en-US" dirty="0" smtClean="0"/>
              <a:t>, </a:t>
            </a:r>
            <a:r>
              <a:rPr lang="en-US" dirty="0" err="1" smtClean="0"/>
              <a:t>SortedList_length</a:t>
            </a:r>
            <a:endParaRPr lang="en-US" dirty="0" smtClean="0"/>
          </a:p>
          <a:p>
            <a:r>
              <a:rPr lang="en-US" dirty="0" smtClean="0"/>
              <a:t>Add calls to </a:t>
            </a:r>
            <a:r>
              <a:rPr lang="en-US" dirty="0" err="1" smtClean="0"/>
              <a:t>sched_yield</a:t>
            </a:r>
            <a:r>
              <a:rPr lang="en-US" dirty="0" smtClean="0"/>
              <a:t> or </a:t>
            </a:r>
            <a:r>
              <a:rPr lang="en-US" dirty="0" err="1" smtClean="0"/>
              <a:t>pthread_yield</a:t>
            </a:r>
            <a:r>
              <a:rPr lang="en-US" dirty="0" smtClean="0"/>
              <a:t>  </a:t>
            </a:r>
          </a:p>
          <a:p>
            <a:endParaRPr lang="en-US" dirty="0"/>
          </a:p>
          <a:p>
            <a:pPr marL="285750" indent="-285750">
              <a:buFont typeface="Arial" charset="0"/>
              <a:buChar char="•"/>
            </a:pPr>
            <a:r>
              <a:rPr lang="en-US" dirty="0" smtClean="0"/>
              <a:t>in </a:t>
            </a:r>
            <a:r>
              <a:rPr lang="en-US" dirty="0" err="1" smtClean="0"/>
              <a:t>SortedList_insert</a:t>
            </a:r>
            <a:r>
              <a:rPr lang="en-US" dirty="0" smtClean="0"/>
              <a:t> if </a:t>
            </a:r>
            <a:r>
              <a:rPr lang="en-US" dirty="0" err="1" smtClean="0"/>
              <a:t>opt_yield</a:t>
            </a:r>
            <a:r>
              <a:rPr lang="en-US" dirty="0" smtClean="0"/>
              <a:t> &amp; INSERT_YIELD</a:t>
            </a:r>
          </a:p>
          <a:p>
            <a:pPr marL="285750" indent="-285750">
              <a:buFont typeface="Arial" charset="0"/>
              <a:buChar char="•"/>
            </a:pPr>
            <a:r>
              <a:rPr lang="en-US" dirty="0" smtClean="0"/>
              <a:t>in </a:t>
            </a:r>
            <a:r>
              <a:rPr lang="en-US" dirty="0" err="1" smtClean="0"/>
              <a:t>SortedList_delete</a:t>
            </a:r>
            <a:r>
              <a:rPr lang="en-US" dirty="0" smtClean="0"/>
              <a:t> if </a:t>
            </a:r>
            <a:r>
              <a:rPr lang="en-US" dirty="0" err="1" smtClean="0"/>
              <a:t>opt_yield</a:t>
            </a:r>
            <a:r>
              <a:rPr lang="en-US" dirty="0" smtClean="0"/>
              <a:t> &amp; DELETE_YIELD</a:t>
            </a:r>
          </a:p>
          <a:p>
            <a:pPr marL="285750" indent="-285750">
              <a:buFont typeface="Arial" charset="0"/>
              <a:buChar char="•"/>
            </a:pPr>
            <a:r>
              <a:rPr lang="en-US" dirty="0" smtClean="0"/>
              <a:t>in </a:t>
            </a:r>
            <a:r>
              <a:rPr lang="en-US" dirty="0" err="1" smtClean="0"/>
              <a:t>SortedList_lookup</a:t>
            </a:r>
            <a:r>
              <a:rPr lang="en-US" dirty="0" smtClean="0"/>
              <a:t> if </a:t>
            </a:r>
            <a:r>
              <a:rPr lang="en-US" dirty="0" err="1" smtClean="0"/>
              <a:t>opt_yield</a:t>
            </a:r>
            <a:r>
              <a:rPr lang="en-US" dirty="0" smtClean="0"/>
              <a:t> &amp; LOOKUP_YIELD</a:t>
            </a:r>
          </a:p>
          <a:p>
            <a:pPr marL="285750" indent="-285750">
              <a:buFont typeface="Arial" charset="0"/>
              <a:buChar char="•"/>
            </a:pPr>
            <a:r>
              <a:rPr lang="en-US" dirty="0" smtClean="0"/>
              <a:t>in </a:t>
            </a:r>
            <a:r>
              <a:rPr lang="en-US" dirty="0" err="1" smtClean="0"/>
              <a:t>SortedList_length</a:t>
            </a:r>
            <a:r>
              <a:rPr lang="en-US" dirty="0" smtClean="0"/>
              <a:t> if </a:t>
            </a:r>
            <a:r>
              <a:rPr lang="en-US" dirty="0" err="1" smtClean="0"/>
              <a:t>opt_yield</a:t>
            </a:r>
            <a:r>
              <a:rPr lang="en-US" dirty="0" smtClean="0"/>
              <a:t> &amp; LOOKUP_YIELD</a:t>
            </a:r>
          </a:p>
          <a:p>
            <a:pPr marL="285750" indent="-285750">
              <a:buFont typeface="Arial" charset="0"/>
              <a:buChar char="•"/>
            </a:pPr>
            <a:endParaRPr lang="en-US" dirty="0"/>
          </a:p>
          <a:p>
            <a:pPr marL="285750" indent="-285750">
              <a:buFont typeface="Arial" charset="0"/>
              <a:buChar char="•"/>
            </a:pPr>
            <a:endParaRPr lang="en-US" dirty="0" smtClean="0"/>
          </a:p>
          <a:p>
            <a:r>
              <a:rPr lang="en-US" dirty="0" smtClean="0"/>
              <a:t>Find the critical section of the method and insert the yield at that point</a:t>
            </a:r>
          </a:p>
          <a:p>
            <a:endParaRPr lang="en-US" dirty="0"/>
          </a:p>
        </p:txBody>
      </p:sp>
    </p:spTree>
    <p:extLst>
      <p:ext uri="{BB962C8B-B14F-4D97-AF65-F5344CB8AC3E}">
        <p14:creationId xmlns:p14="http://schemas.microsoft.com/office/powerpoint/2010/main" val="8322791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statement</a:t>
            </a:r>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78824" y="1442433"/>
            <a:ext cx="8912776" cy="5078313"/>
          </a:xfrm>
          <a:prstGeom prst="rect">
            <a:avLst/>
          </a:prstGeom>
          <a:noFill/>
        </p:spPr>
        <p:txBody>
          <a:bodyPr wrap="square" rtlCol="0">
            <a:spAutoFit/>
          </a:bodyPr>
          <a:lstStyle/>
          <a:p>
            <a:r>
              <a:rPr lang="en-US" dirty="0" smtClean="0"/>
              <a:t>lab2_list </a:t>
            </a:r>
            <a:r>
              <a:rPr lang="mr-IN" dirty="0" smtClean="0"/>
              <a:t>–</a:t>
            </a:r>
            <a:r>
              <a:rPr lang="en-US" dirty="0" smtClean="0"/>
              <a:t> additional changes from 2A</a:t>
            </a:r>
          </a:p>
          <a:p>
            <a:endParaRPr lang="en-US" dirty="0" smtClean="0"/>
          </a:p>
          <a:p>
            <a:pPr marL="285750" indent="-285750">
              <a:buFont typeface="Arial" charset="0"/>
              <a:buChar char="•"/>
            </a:pPr>
            <a:r>
              <a:rPr lang="en-US" dirty="0" smtClean="0"/>
              <a:t>Add a new --lists=# option to your lab2_list program:</a:t>
            </a:r>
          </a:p>
          <a:p>
            <a:pPr marL="742950" lvl="1" indent="-285750">
              <a:buFont typeface="Arial" charset="0"/>
              <a:buChar char="•"/>
            </a:pPr>
            <a:r>
              <a:rPr lang="en-US" dirty="0" smtClean="0"/>
              <a:t>Break the single sorted list into the specified number of sub-lists </a:t>
            </a:r>
          </a:p>
          <a:p>
            <a:pPr marL="742950" lvl="1" indent="-285750">
              <a:buFont typeface="Arial" charset="0"/>
              <a:buChar char="•"/>
            </a:pPr>
            <a:r>
              <a:rPr lang="en-US" dirty="0" smtClean="0"/>
              <a:t>Select which sub-list a particular key should be in based on a simple hash of the key, modulo the number of lists</a:t>
            </a:r>
          </a:p>
          <a:p>
            <a:pPr marL="742950" lvl="1" indent="-285750">
              <a:buFont typeface="Arial" charset="0"/>
              <a:buChar char="•"/>
            </a:pPr>
            <a:r>
              <a:rPr lang="en-US" dirty="0" smtClean="0"/>
              <a:t>Enumerate sub-lists and obtain total length</a:t>
            </a:r>
          </a:p>
          <a:p>
            <a:endParaRPr lang="en-US" dirty="0" smtClean="0"/>
          </a:p>
          <a:p>
            <a:pPr marL="285750" indent="-285750">
              <a:buFont typeface="Arial" charset="0"/>
              <a:buChar char="•"/>
            </a:pPr>
            <a:r>
              <a:rPr lang="en-US" dirty="0" smtClean="0"/>
              <a:t>each </a:t>
            </a:r>
            <a:r>
              <a:rPr lang="en-US" dirty="0"/>
              <a:t>thread:</a:t>
            </a:r>
          </a:p>
          <a:p>
            <a:pPr marL="742950" lvl="1" indent="-285750">
              <a:buFont typeface="Arial" charset="0"/>
              <a:buChar char="•"/>
            </a:pPr>
            <a:r>
              <a:rPr lang="en-US" dirty="0"/>
              <a:t>starts with a set of pre-allocated and initialized elements (--iterations=#)</a:t>
            </a:r>
          </a:p>
          <a:p>
            <a:pPr marL="742950" lvl="1" indent="-285750">
              <a:buFont typeface="Arial" charset="0"/>
              <a:buChar char="•"/>
            </a:pPr>
            <a:r>
              <a:rPr lang="en-US" dirty="0"/>
              <a:t>inserts them all into the multi-list (which </a:t>
            </a:r>
            <a:r>
              <a:rPr lang="en-US" dirty="0" err="1"/>
              <a:t>sublist</a:t>
            </a:r>
            <a:r>
              <a:rPr lang="en-US" dirty="0"/>
              <a:t> the key should go into determined by a hash of the key)</a:t>
            </a:r>
          </a:p>
          <a:p>
            <a:pPr marL="742950" lvl="1" indent="-285750">
              <a:buFont typeface="Arial" charset="0"/>
              <a:buChar char="•"/>
            </a:pPr>
            <a:r>
              <a:rPr lang="en-US" dirty="0"/>
              <a:t>gets the list length</a:t>
            </a:r>
          </a:p>
          <a:p>
            <a:pPr marL="742950" lvl="1" indent="-285750">
              <a:buFont typeface="Arial" charset="0"/>
              <a:buChar char="•"/>
            </a:pPr>
            <a:r>
              <a:rPr lang="en-US" dirty="0"/>
              <a:t>looks up and deletes each of the keys it inserted</a:t>
            </a:r>
          </a:p>
          <a:p>
            <a:pPr marL="742950" lvl="1" indent="-285750">
              <a:buFont typeface="Arial" charset="0"/>
              <a:buChar char="•"/>
            </a:pPr>
            <a:r>
              <a:rPr lang="en-US" dirty="0"/>
              <a:t>exits to re-join the parent thread</a:t>
            </a:r>
          </a:p>
          <a:p>
            <a:endParaRPr lang="en-US" dirty="0" smtClean="0"/>
          </a:p>
          <a:p>
            <a:r>
              <a:rPr lang="en-US" dirty="0" smtClean="0"/>
              <a:t>Include </a:t>
            </a:r>
            <a:r>
              <a:rPr lang="en-US" dirty="0"/>
              <a:t>the number of lists as the fourth number (always previously 1) in the output statistics </a:t>
            </a:r>
            <a:r>
              <a:rPr lang="en-US" dirty="0" smtClean="0"/>
              <a:t>report</a:t>
            </a:r>
            <a:endParaRPr lang="en-US" dirty="0"/>
          </a:p>
        </p:txBody>
      </p:sp>
    </p:spTree>
    <p:extLst>
      <p:ext uri="{BB962C8B-B14F-4D97-AF65-F5344CB8AC3E}">
        <p14:creationId xmlns:p14="http://schemas.microsoft.com/office/powerpoint/2010/main" val="15546139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extBox 3"/>
          <p:cNvSpPr txBox="1"/>
          <p:nvPr/>
        </p:nvSpPr>
        <p:spPr>
          <a:xfrm>
            <a:off x="309093" y="1545465"/>
            <a:ext cx="8448541" cy="3416320"/>
          </a:xfrm>
          <a:prstGeom prst="rect">
            <a:avLst/>
          </a:prstGeom>
          <a:noFill/>
        </p:spPr>
        <p:txBody>
          <a:bodyPr wrap="square" rtlCol="0">
            <a:spAutoFit/>
          </a:bodyPr>
          <a:lstStyle/>
          <a:p>
            <a:r>
              <a:rPr lang="en-US" dirty="0"/>
              <a:t>Profiling allows you to learn where your program spent its time and which functions called which other functions while it was </a:t>
            </a:r>
            <a:r>
              <a:rPr lang="en-US" dirty="0" smtClean="0"/>
              <a:t>executing</a:t>
            </a:r>
          </a:p>
          <a:p>
            <a:endParaRPr lang="en-US" dirty="0"/>
          </a:p>
          <a:p>
            <a:r>
              <a:rPr lang="en-US" dirty="0" smtClean="0"/>
              <a:t>This </a:t>
            </a:r>
            <a:r>
              <a:rPr lang="en-US" dirty="0"/>
              <a:t>information can show you which pieces of your program are slower than you expected, and might be candidates for rewriting to make your program execute </a:t>
            </a:r>
            <a:r>
              <a:rPr lang="en-US" dirty="0" smtClean="0"/>
              <a:t>faster</a:t>
            </a:r>
          </a:p>
          <a:p>
            <a:endParaRPr lang="en-US" dirty="0"/>
          </a:p>
          <a:p>
            <a:r>
              <a:rPr lang="en-US" dirty="0" smtClean="0"/>
              <a:t>It </a:t>
            </a:r>
            <a:r>
              <a:rPr lang="en-US" dirty="0"/>
              <a:t>can also tell you which functions are being called more or less often than you </a:t>
            </a:r>
            <a:r>
              <a:rPr lang="en-US" dirty="0" smtClean="0"/>
              <a:t>expected</a:t>
            </a:r>
          </a:p>
          <a:p>
            <a:endParaRPr lang="en-US" dirty="0"/>
          </a:p>
          <a:p>
            <a:r>
              <a:rPr lang="en-US" dirty="0" smtClean="0"/>
              <a:t>This </a:t>
            </a:r>
            <a:r>
              <a:rPr lang="en-US" dirty="0"/>
              <a:t>may help you spot bugs that had otherwise been </a:t>
            </a:r>
            <a:r>
              <a:rPr lang="en-US" dirty="0" smtClean="0"/>
              <a:t>unnoticed</a:t>
            </a:r>
          </a:p>
          <a:p>
            <a:endParaRPr lang="en-US" dirty="0"/>
          </a:p>
        </p:txBody>
      </p:sp>
      <p:sp>
        <p:nvSpPr>
          <p:cNvPr id="5" name="Title 1"/>
          <p:cNvSpPr>
            <a:spLocks noGrp="1"/>
          </p:cNvSpPr>
          <p:nvPr>
            <p:ph type="title"/>
          </p:nvPr>
        </p:nvSpPr>
        <p:spPr/>
        <p:txBody>
          <a:bodyPr/>
          <a:lstStyle/>
          <a:p>
            <a:r>
              <a:rPr lang="en-US" i="1" dirty="0" err="1"/>
              <a:t>gperftools</a:t>
            </a:r>
            <a:endParaRPr lang="en-US" dirty="0"/>
          </a:p>
        </p:txBody>
      </p:sp>
    </p:spTree>
    <p:extLst>
      <p:ext uri="{BB962C8B-B14F-4D97-AF65-F5344CB8AC3E}">
        <p14:creationId xmlns:p14="http://schemas.microsoft.com/office/powerpoint/2010/main" val="1139849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extBox 3"/>
          <p:cNvSpPr txBox="1"/>
          <p:nvPr/>
        </p:nvSpPr>
        <p:spPr>
          <a:xfrm>
            <a:off x="309093" y="1545465"/>
            <a:ext cx="8448541" cy="3416320"/>
          </a:xfrm>
          <a:prstGeom prst="rect">
            <a:avLst/>
          </a:prstGeom>
          <a:noFill/>
        </p:spPr>
        <p:txBody>
          <a:bodyPr wrap="square" rtlCol="0">
            <a:spAutoFit/>
          </a:bodyPr>
          <a:lstStyle/>
          <a:p>
            <a:r>
              <a:rPr lang="en-US" dirty="0"/>
              <a:t>A sampling profiler probes the target program's </a:t>
            </a:r>
            <a:r>
              <a:rPr lang="en-US" dirty="0" smtClean="0"/>
              <a:t>call stack</a:t>
            </a:r>
            <a:r>
              <a:rPr lang="en-US" dirty="0"/>
              <a:t> at regular intervals </a:t>
            </a:r>
            <a:r>
              <a:rPr lang="en-US" dirty="0" smtClean="0"/>
              <a:t>using operating system interrupts.</a:t>
            </a:r>
            <a:endParaRPr lang="en-US" dirty="0"/>
          </a:p>
          <a:p>
            <a:endParaRPr lang="en-US" dirty="0" smtClean="0"/>
          </a:p>
          <a:p>
            <a:r>
              <a:rPr lang="en-US" dirty="0"/>
              <a:t>In practice, sampling profilers can often provide a more accurate picture of the target program's execution than other approaches, as they are not as intrusive to the target program, and thus don't have as many side effects (such as on memory caches or instruction decoding pipelines). </a:t>
            </a:r>
            <a:endParaRPr lang="en-US" dirty="0" smtClean="0"/>
          </a:p>
          <a:p>
            <a:endParaRPr lang="en-US" dirty="0"/>
          </a:p>
          <a:p>
            <a:r>
              <a:rPr lang="en-US" dirty="0" smtClean="0"/>
              <a:t>Also </a:t>
            </a:r>
            <a:r>
              <a:rPr lang="en-US" dirty="0"/>
              <a:t>since they don't affect the execution speed as much, they can detect issues that would otherwise be hidden. </a:t>
            </a:r>
            <a:r>
              <a:rPr lang="en-US" dirty="0" smtClean="0"/>
              <a:t>They </a:t>
            </a:r>
            <a:r>
              <a:rPr lang="en-US" dirty="0"/>
              <a:t>are also relatively immune to over-evaluating the cost of small, frequently called routines or 'tight' loops. </a:t>
            </a:r>
            <a:r>
              <a:rPr lang="en-US" dirty="0" smtClean="0"/>
              <a:t/>
            </a:r>
            <a:br>
              <a:rPr lang="en-US" dirty="0" smtClean="0"/>
            </a:br>
            <a:endParaRPr lang="en-US" dirty="0"/>
          </a:p>
        </p:txBody>
      </p:sp>
      <p:sp>
        <p:nvSpPr>
          <p:cNvPr id="5" name="Title 1"/>
          <p:cNvSpPr>
            <a:spLocks noGrp="1"/>
          </p:cNvSpPr>
          <p:nvPr>
            <p:ph type="title"/>
          </p:nvPr>
        </p:nvSpPr>
        <p:spPr/>
        <p:txBody>
          <a:bodyPr/>
          <a:lstStyle/>
          <a:p>
            <a:r>
              <a:rPr lang="en-US" i="1" dirty="0" err="1"/>
              <a:t>gperftools</a:t>
            </a:r>
            <a:endParaRPr lang="en-US" dirty="0"/>
          </a:p>
        </p:txBody>
      </p:sp>
    </p:spTree>
    <p:extLst>
      <p:ext uri="{BB962C8B-B14F-4D97-AF65-F5344CB8AC3E}">
        <p14:creationId xmlns:p14="http://schemas.microsoft.com/office/powerpoint/2010/main" val="623954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gperftools</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532586"/>
            <a:ext cx="8643870" cy="3416320"/>
          </a:xfrm>
          <a:prstGeom prst="rect">
            <a:avLst/>
          </a:prstGeom>
          <a:noFill/>
        </p:spPr>
        <p:txBody>
          <a:bodyPr wrap="square" rtlCol="0">
            <a:spAutoFit/>
          </a:bodyPr>
          <a:lstStyle/>
          <a:p>
            <a:r>
              <a:rPr lang="en-US" dirty="0"/>
              <a:t>CPU profiler </a:t>
            </a:r>
            <a:r>
              <a:rPr lang="en-US" dirty="0" smtClean="0"/>
              <a:t>used </a:t>
            </a:r>
            <a:r>
              <a:rPr lang="en-US" dirty="0"/>
              <a:t>at Google. There are three parts to using it: linking the library into an application, running the code, and analyzing the output</a:t>
            </a:r>
            <a:r>
              <a:rPr lang="en-US" dirty="0" smtClean="0"/>
              <a:t>.</a:t>
            </a:r>
          </a:p>
          <a:p>
            <a:endParaRPr lang="en-US" dirty="0"/>
          </a:p>
          <a:p>
            <a:r>
              <a:rPr lang="en-US" dirty="0" smtClean="0"/>
              <a:t>First link in the library,</a:t>
            </a:r>
          </a:p>
          <a:p>
            <a:endParaRPr lang="en-US" dirty="0"/>
          </a:p>
          <a:p>
            <a:r>
              <a:rPr lang="en-US" dirty="0" smtClean="0"/>
              <a:t>You can do this by setting LD_PRELOAD to the path like LD_PRELOAD=/</a:t>
            </a:r>
            <a:r>
              <a:rPr lang="en-US" dirty="0" err="1" smtClean="0"/>
              <a:t>usr</a:t>
            </a:r>
            <a:r>
              <a:rPr lang="en-US" dirty="0" smtClean="0"/>
              <a:t>/lib/</a:t>
            </a:r>
            <a:r>
              <a:rPr lang="en-US" dirty="0" err="1" smtClean="0"/>
              <a:t>libprofiler.so</a:t>
            </a:r>
            <a:r>
              <a:rPr lang="en-US" dirty="0" smtClean="0"/>
              <a:t> or using -</a:t>
            </a:r>
            <a:r>
              <a:rPr lang="en-US" dirty="0" err="1" smtClean="0"/>
              <a:t>lprofiler</a:t>
            </a:r>
            <a:r>
              <a:rPr lang="en-US" dirty="0"/>
              <a:t> </a:t>
            </a:r>
            <a:r>
              <a:rPr lang="en-US" dirty="0" smtClean="0"/>
              <a:t>added to </a:t>
            </a:r>
            <a:r>
              <a:rPr lang="en-US" dirty="0"/>
              <a:t>the link-time step for your executable</a:t>
            </a:r>
          </a:p>
          <a:p>
            <a:endParaRPr lang="en-US" dirty="0" smtClean="0"/>
          </a:p>
          <a:p>
            <a:r>
              <a:rPr lang="en-US" dirty="0" smtClean="0"/>
              <a:t>Set CPUPROFILE </a:t>
            </a:r>
            <a:r>
              <a:rPr lang="en-US" dirty="0"/>
              <a:t>to the filename to dump the profile </a:t>
            </a:r>
            <a:r>
              <a:rPr lang="en-US" dirty="0" smtClean="0"/>
              <a:t>to </a:t>
            </a:r>
          </a:p>
          <a:p>
            <a:r>
              <a:rPr lang="en-US" dirty="0" smtClean="0"/>
              <a:t>CPUPROFILE=./</a:t>
            </a:r>
            <a:r>
              <a:rPr lang="en-US" dirty="0" err="1" smtClean="0"/>
              <a:t>raw.perf</a:t>
            </a:r>
            <a:r>
              <a:rPr lang="en-US" dirty="0" smtClean="0"/>
              <a:t> ./lab2_list --threads=12 --iterations=1000 --sync=s</a:t>
            </a:r>
            <a:br>
              <a:rPr lang="en-US" dirty="0" smtClean="0"/>
            </a:br>
            <a:endParaRPr lang="en-US" dirty="0"/>
          </a:p>
        </p:txBody>
      </p:sp>
    </p:spTree>
    <p:extLst>
      <p:ext uri="{BB962C8B-B14F-4D97-AF65-F5344CB8AC3E}">
        <p14:creationId xmlns:p14="http://schemas.microsoft.com/office/powerpoint/2010/main" val="648564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stretch>
            <a:fillRect/>
          </a:stretch>
        </p:blipFill>
        <p:spPr>
          <a:xfrm>
            <a:off x="212501" y="1518618"/>
            <a:ext cx="8718997" cy="4260246"/>
          </a:xfrm>
          <a:prstGeom prst="rect">
            <a:avLst/>
          </a:prstGeom>
        </p:spPr>
      </p:pic>
      <p:sp>
        <p:nvSpPr>
          <p:cNvPr id="5" name="Title 1"/>
          <p:cNvSpPr>
            <a:spLocks noGrp="1"/>
          </p:cNvSpPr>
          <p:nvPr>
            <p:ph type="title"/>
          </p:nvPr>
        </p:nvSpPr>
        <p:spPr/>
        <p:txBody>
          <a:bodyPr/>
          <a:lstStyle/>
          <a:p>
            <a:r>
              <a:rPr lang="en-US" i="1" dirty="0" err="1"/>
              <a:t>gperftools</a:t>
            </a:r>
            <a:endParaRPr lang="en-US" dirty="0"/>
          </a:p>
        </p:txBody>
      </p:sp>
      <p:sp>
        <p:nvSpPr>
          <p:cNvPr id="6" name="TextBox 5"/>
          <p:cNvSpPr txBox="1"/>
          <p:nvPr/>
        </p:nvSpPr>
        <p:spPr>
          <a:xfrm>
            <a:off x="152400" y="5924282"/>
            <a:ext cx="8839200" cy="369332"/>
          </a:xfrm>
          <a:prstGeom prst="rect">
            <a:avLst/>
          </a:prstGeom>
          <a:noFill/>
        </p:spPr>
        <p:txBody>
          <a:bodyPr wrap="square" rtlCol="0">
            <a:spAutoFit/>
          </a:bodyPr>
          <a:lstStyle/>
          <a:p>
            <a:r>
              <a:rPr lang="en-US" dirty="0" smtClean="0"/>
              <a:t>Here /bin/ls should be replaced with your executable </a:t>
            </a:r>
            <a:endParaRPr lang="en-US" dirty="0"/>
          </a:p>
        </p:txBody>
      </p:sp>
    </p:spTree>
    <p:extLst>
      <p:ext uri="{BB962C8B-B14F-4D97-AF65-F5344CB8AC3E}">
        <p14:creationId xmlns:p14="http://schemas.microsoft.com/office/powerpoint/2010/main" val="2034994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5" name="Title 1"/>
          <p:cNvSpPr>
            <a:spLocks noGrp="1"/>
          </p:cNvSpPr>
          <p:nvPr>
            <p:ph type="title"/>
          </p:nvPr>
        </p:nvSpPr>
        <p:spPr/>
        <p:txBody>
          <a:bodyPr/>
          <a:lstStyle/>
          <a:p>
            <a:r>
              <a:rPr lang="en-US" i="1" dirty="0" err="1"/>
              <a:t>gperftools</a:t>
            </a:r>
            <a:endParaRPr lang="en-US" dirty="0"/>
          </a:p>
        </p:txBody>
      </p:sp>
      <p:pic>
        <p:nvPicPr>
          <p:cNvPr id="2" name="Picture 1"/>
          <p:cNvPicPr>
            <a:picLocks noChangeAspect="1"/>
          </p:cNvPicPr>
          <p:nvPr/>
        </p:nvPicPr>
        <p:blipFill>
          <a:blip r:embed="rId2"/>
          <a:stretch>
            <a:fillRect/>
          </a:stretch>
        </p:blipFill>
        <p:spPr>
          <a:xfrm>
            <a:off x="0" y="1617822"/>
            <a:ext cx="9144000" cy="3622355"/>
          </a:xfrm>
          <a:prstGeom prst="rect">
            <a:avLst/>
          </a:prstGeom>
        </p:spPr>
      </p:pic>
    </p:spTree>
    <p:extLst>
      <p:ext uri="{BB962C8B-B14F-4D97-AF65-F5344CB8AC3E}">
        <p14:creationId xmlns:p14="http://schemas.microsoft.com/office/powerpoint/2010/main" val="630883954"/>
      </p:ext>
    </p:extLst>
  </p:cSld>
  <p:clrMapOvr>
    <a:masterClrMapping/>
  </p:clrMapOvr>
</p:sld>
</file>

<file path=ppt/theme/theme1.xml><?xml version="1.0" encoding="utf-8"?>
<a:theme xmlns:a="http://schemas.openxmlformats.org/drawingml/2006/main" name="Beamer / Cambridg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658</TotalTime>
  <Words>559</Words>
  <Application>Microsoft Macintosh PowerPoint</Application>
  <PresentationFormat>On-screen Show (4:3)</PresentationFormat>
  <Paragraphs>86</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Mangal</vt:lpstr>
      <vt:lpstr>Open Sans</vt:lpstr>
      <vt:lpstr>Arial</vt:lpstr>
      <vt:lpstr>Beamer / Cambridge</vt:lpstr>
      <vt:lpstr>Project 2B</vt:lpstr>
      <vt:lpstr>Project statement</vt:lpstr>
      <vt:lpstr>Project statement</vt:lpstr>
      <vt:lpstr>Project statement</vt:lpstr>
      <vt:lpstr>gperftools</vt:lpstr>
      <vt:lpstr>gperftools</vt:lpstr>
      <vt:lpstr>gperftools</vt:lpstr>
      <vt:lpstr>gperftools</vt:lpstr>
      <vt:lpstr>gperftools</vt:lpstr>
      <vt:lpstr>Testing and analysis</vt:lpstr>
      <vt:lpstr>Testing and analysis</vt:lpstr>
      <vt:lpstr>Testing and analysis</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2A</dc:title>
  <dc:creator>Microsoft Office User</dc:creator>
  <cp:lastModifiedBy>Microsoft Office User</cp:lastModifiedBy>
  <cp:revision>19</cp:revision>
  <cp:lastPrinted>2018-11-02T20:11:18Z</cp:lastPrinted>
  <dcterms:created xsi:type="dcterms:W3CDTF">2018-11-02T12:22:00Z</dcterms:created>
  <dcterms:modified xsi:type="dcterms:W3CDTF">2018-11-02T23:20:29Z</dcterms:modified>
</cp:coreProperties>
</file>

<file path=docProps/thumbnail.jpeg>
</file>